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Georgia" panose="02040502050405020303" pitchFamily="18" charset="0"/>
      <p:regular r:id="rId9"/>
      <p:bold r:id="rId10"/>
      <p:italic r:id="rId11"/>
      <p:boldItalic r:id="rId12"/>
    </p:embeddedFont>
    <p:embeddedFont>
      <p:font typeface="Montserrat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30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45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AI-Based Knowledge Graph Builder for Enterprise Intelligence</a:t>
            </a:r>
            <a:endParaRPr lang="en-US" sz="4450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8" y="4999553"/>
            <a:ext cx="8111371" cy="132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A scalable, team-wide approach to preparing diverse datasets for Knowledge Graph construction.</a:t>
            </a:r>
            <a:b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	</a:t>
            </a:r>
            <a:r>
              <a:rPr lang="en-US" b="1" i="1" u="sng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Milestone 1 Presentation by Group 3</a:t>
            </a:r>
            <a:br>
              <a:rPr lang="en-US" b="1" i="1" u="sng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</a:br>
            <a:br>
              <a:rPr lang="en-US" b="1" i="1" u="sng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		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BD311AE-E17D-074D-36CA-7332F458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9" y="905389"/>
            <a:ext cx="2301240" cy="43895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65823" y="966630"/>
            <a:ext cx="25318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i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1900" i="1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3418" y="1392503"/>
            <a:ext cx="13283565" cy="77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Laying the Foundation: Data Selection, Ingestion, and Cleaning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73418" y="2722721"/>
            <a:ext cx="6556296" cy="1784747"/>
          </a:xfrm>
          <a:prstGeom prst="roundRect">
            <a:avLst>
              <a:gd name="adj" fmla="val 614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8" y="2722721"/>
            <a:ext cx="91440" cy="1784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7263" y="2937986"/>
            <a:ext cx="3038356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5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Project Goal</a:t>
            </a:r>
            <a:endParaRPr lang="en-US" sz="235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7263" y="3420308"/>
            <a:ext cx="6057186" cy="87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To transform unstructured Reuters financial news into a structured, interconnected Knowledge Graph for automated business insights.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0568" y="2722721"/>
            <a:ext cx="6556415" cy="1784747"/>
          </a:xfrm>
          <a:prstGeom prst="roundRect">
            <a:avLst>
              <a:gd name="adj" fmla="val 614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708" y="2722721"/>
            <a:ext cx="91440" cy="178474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84413" y="2937986"/>
            <a:ext cx="3038356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5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Milestone 1 Focus</a:t>
            </a:r>
            <a:endParaRPr lang="en-US" sz="2350" dirty="0">
              <a:latin typeface="Georgia" panose="02040502050405020303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684413" y="3420308"/>
            <a:ext cx="605730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Establishing a robust data foundation through selection, ingestion, and rigorous cleaning.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73418" y="4699635"/>
            <a:ext cx="1328356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Our initial efforts concentrate on preparing high-quality data to ensure the reliability and effectiveness of the subsequent graph construction.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73418" y="5473065"/>
            <a:ext cx="4313873" cy="577215"/>
          </a:xfrm>
          <a:prstGeom prst="roundRect">
            <a:avLst>
              <a:gd name="adj" fmla="val 4800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686050" y="5581293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25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>
              <a:latin typeface="Georgia" panose="02040502050405020303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65823" y="6221135"/>
            <a:ext cx="25318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Identify Dataset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65823" y="6640116"/>
            <a:ext cx="3929063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Selecting a high-density enterprise dataset.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158145" y="5473065"/>
            <a:ext cx="4313992" cy="577215"/>
          </a:xfrm>
          <a:prstGeom prst="roundRect">
            <a:avLst>
              <a:gd name="adj" fmla="val 4800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170777" y="5581293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25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>
              <a:latin typeface="Georgia" panose="02040502050405020303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350550" y="6221135"/>
            <a:ext cx="25318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Data Ingestion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350550" y="6640116"/>
            <a:ext cx="392918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Integrating disparate training and test sets.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9642991" y="5473065"/>
            <a:ext cx="4313873" cy="577215"/>
          </a:xfrm>
          <a:prstGeom prst="roundRect">
            <a:avLst>
              <a:gd name="adj" fmla="val 4800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11655623" y="5581293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25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>
              <a:latin typeface="Georgia" panose="02040502050405020303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9835396" y="6221135"/>
            <a:ext cx="25318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9835396" y="6640116"/>
            <a:ext cx="3929063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Executing text-specific preprocessing for "Graph Readiness."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66401A-F292-95AE-4143-B7FA101B9BFB}"/>
              </a:ext>
            </a:extLst>
          </p:cNvPr>
          <p:cNvSpPr/>
          <p:nvPr/>
        </p:nvSpPr>
        <p:spPr>
          <a:xfrm>
            <a:off x="12812751" y="7672039"/>
            <a:ext cx="1817649" cy="55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363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1005" y="2634032"/>
            <a:ext cx="10520945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Dataset Selection: Choosing the Right Foundation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91005" y="3372384"/>
            <a:ext cx="232945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Key Criteria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91005" y="3733008"/>
            <a:ext cx="5178028" cy="105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For effective Knowledge Graph construction, selecting a high-quality, relevant dataset is paramount. The chosen corpus should be a foundational element, aligning with the domain </a:t>
            </a:r>
          </a:p>
          <a:p>
            <a:pPr marL="0" indent="0" algn="l">
              <a:buNone/>
            </a:pP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and scope of the desired insights.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54590" y="4808455"/>
            <a:ext cx="328380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Importance of Selection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4590" y="5189887"/>
            <a:ext cx="5178028" cy="105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Datasets with well-defined, pre-labeled entities are critical for training and validating extraction models, ensuring the accuracy and reliability of the resulting Knowledge Graph.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42431" y="3380885"/>
            <a:ext cx="6715082" cy="3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What Makes a Good Dataset for Knowledge Graphs?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742431" y="3740374"/>
            <a:ext cx="7308106" cy="4137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High Density: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Rich in relevant information and relationships specific to the domain.</a:t>
            </a:r>
          </a:p>
          <a:p>
            <a:pPr algn="l">
              <a:buSzPct val="100000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Sufficient Volume: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Large enough to support robust model training and comprehensive graph population.</a:t>
            </a:r>
          </a:p>
          <a:p>
            <a:pPr algn="l">
              <a:buSzPct val="100000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Relevant Temporal Scope: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Data spanning a suitable time period to capture meaningful historical or current trends.</a:t>
            </a:r>
          </a:p>
          <a:p>
            <a:pPr algn="l">
              <a:buSzPct val="100000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Rich Entity Categories: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Diverse and well-defined categories for organizations, people, places, topics, or other domain-specific entities.</a:t>
            </a:r>
          </a:p>
          <a:p>
            <a:pPr marL="342900" indent="-342900" algn="l">
              <a:buSzPct val="100000"/>
              <a:buChar char="•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Identifiable Key Entities: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The presence of prominent and interconnected entities that form central "hubs" within the graph.</a:t>
            </a:r>
          </a:p>
          <a:p>
            <a:pPr algn="l">
              <a:buSzPct val="100000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Pre-labeled Data:</a:t>
            </a:r>
            <a:r>
              <a:rPr lang="en-US" sz="1500" dirty="0"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Essential for validating extraction models and providing ground truth for performance benchmarks.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25855-1504-A08B-A9E2-85E800DC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0" y="2204208"/>
            <a:ext cx="1843367" cy="438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EC3F8-DADA-124E-9BDA-63BDA61AD7A4}"/>
              </a:ext>
            </a:extLst>
          </p:cNvPr>
          <p:cNvSpPr txBox="1"/>
          <p:nvPr/>
        </p:nvSpPr>
        <p:spPr>
          <a:xfrm>
            <a:off x="1054590" y="2204208"/>
            <a:ext cx="19817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Georgia" panose="02040502050405020303" pitchFamily="18" charset="0"/>
              </a:rPr>
              <a:t>Data Selection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83FA8B-E83F-EB31-7526-87FD19829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635" y="7682181"/>
            <a:ext cx="1816765" cy="5547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8133" y="1207769"/>
            <a:ext cx="2311828" cy="362784"/>
          </a:xfrm>
          <a:prstGeom prst="roundRect">
            <a:avLst>
              <a:gd name="adj" fmla="val 71129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0057" y="1222123"/>
            <a:ext cx="2599886" cy="33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i="1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1900" i="1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18133" y="1570553"/>
            <a:ext cx="8307838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Data Ingestion: Consolidating Multiple Data Sources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6019" y="2849523"/>
            <a:ext cx="7852648" cy="59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The challenge often involves consolidating overlapping datasets from various contributors or sources into a single, cohesive, and clean master dataset for analysis or knowledge graph construction.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018133" y="2729746"/>
            <a:ext cx="15240" cy="65293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70057" y="3730347"/>
            <a:ext cx="151924" cy="852845"/>
          </a:xfrm>
          <a:prstGeom prst="roundRect">
            <a:avLst>
              <a:gd name="adj" fmla="val 15002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018133" y="3606879"/>
            <a:ext cx="455771" cy="455771"/>
          </a:xfrm>
          <a:prstGeom prst="roundRect">
            <a:avLst>
              <a:gd name="adj" fmla="val 10031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2076" y="3720822"/>
            <a:ext cx="227886" cy="22788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580346" y="3654385"/>
            <a:ext cx="307661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Identify Primary Source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580346" y="4018002"/>
            <a:ext cx="7518321" cy="41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Select a foundational dataset as the primary source, ensuring comprehensive coverage and alignment with project goals when multiple overlapping sources exist.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397943" y="4917638"/>
            <a:ext cx="151924" cy="852845"/>
          </a:xfrm>
          <a:prstGeom prst="roundRect">
            <a:avLst>
              <a:gd name="adj" fmla="val 15002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246019" y="4794171"/>
            <a:ext cx="455771" cy="455771"/>
          </a:xfrm>
          <a:prstGeom prst="roundRect">
            <a:avLst>
              <a:gd name="adj" fmla="val 10031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9962" y="4908113"/>
            <a:ext cx="227886" cy="22788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08232" y="4841677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Integrate Datasets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808232" y="5205293"/>
            <a:ext cx="7290435" cy="41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Consolidate chosen datasets into a unified structure, often leveraging tools like Python/Pandas for efficient data merging and integration into a `master_df`.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6625828" y="6104930"/>
            <a:ext cx="151924" cy="852845"/>
          </a:xfrm>
          <a:prstGeom prst="roundRect">
            <a:avLst>
              <a:gd name="adj" fmla="val 15002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6473904" y="5981462"/>
            <a:ext cx="455771" cy="455771"/>
          </a:xfrm>
          <a:prstGeom prst="roundRect">
            <a:avLst>
              <a:gd name="adj" fmla="val 10031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7847" y="6095405"/>
            <a:ext cx="227886" cy="22788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036118" y="6028968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Perform Deduplication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036118" y="6392585"/>
            <a:ext cx="7062549" cy="41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Systematically identify and remove redundant or duplicate entries based on unique identifiers to prevent data skewing and ensure data integrity.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4FC61B-1DB2-609B-3BD6-28FA19856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3635" y="7674816"/>
            <a:ext cx="1816765" cy="554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7C5C920-9DB4-3CBF-7596-DEA8DCE2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45" y="459966"/>
            <a:ext cx="2471148" cy="4355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290368" y="537175"/>
            <a:ext cx="2912730" cy="28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i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Preprocessing Phase</a:t>
            </a:r>
            <a:endParaRPr lang="en-US" sz="1900" i="1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48745" y="1109488"/>
            <a:ext cx="8234124" cy="90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Data Cleaning &amp; Preprocessing: Refining Text for AI Consumption</a:t>
            </a:r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"/>
            <a:ext cx="6148745" cy="819911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40" y="2499241"/>
            <a:ext cx="2702243" cy="15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8745" y="2518878"/>
            <a:ext cx="149161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Noise Removal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48745" y="2887756"/>
            <a:ext cx="3195977" cy="90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Implement techniques like regex patterns to remove irrelevant text, special characters, or formatting artifacts that don't contribute to data meaning.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921491" y="3272996"/>
            <a:ext cx="2868957" cy="251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Missing Value Strategy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921491" y="3631443"/>
            <a:ext cx="2702243" cy="85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Define strategies to handle incomplete or null data, such as removal, imputation, or flagging, to ensure data quality and integrity.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40" y="4752618"/>
            <a:ext cx="2702243" cy="152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17066" y="4672353"/>
            <a:ext cx="2588895" cy="33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Entity List Parsing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164473" y="5036264"/>
            <a:ext cx="2702243" cy="1524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Parse structured or semi-structured data points (e.g., tags, categories, nested objects) into usable formats for subsequent analysis or graph construction.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9921491" y="5532444"/>
            <a:ext cx="2208729" cy="31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84653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Normalization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9921491" y="5858265"/>
            <a:ext cx="2702243" cy="114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Apply standardization rules, including uniform casing, trim whitespace, and alias resolution, to ensure consistent representation of entities and values.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A04492-2446-20F8-DB08-042F80CBA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35" y="7641361"/>
            <a:ext cx="1816765" cy="554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9173" y="221057"/>
            <a:ext cx="1426650" cy="340765"/>
          </a:xfrm>
          <a:prstGeom prst="roundRect">
            <a:avLst>
              <a:gd name="adj" fmla="val 74129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08627" y="234161"/>
            <a:ext cx="1327196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i="1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Key Insight</a:t>
            </a:r>
            <a:endParaRPr lang="en-US" sz="1900" i="1" dirty="0">
              <a:latin typeface="Georgia" panose="0204050205040502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6345" y="597272"/>
            <a:ext cx="6834776" cy="1066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Dataset Readiness Assessment: </a:t>
            </a:r>
          </a:p>
          <a:p>
            <a:pPr marL="0" indent="0" algn="l">
              <a:buNone/>
            </a:pPr>
            <a:r>
              <a:rPr lang="en-US" sz="32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Evaluating Graph Potential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26345" y="1764830"/>
            <a:ext cx="5725232" cy="123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A key aspect of dataset readiness involves assessing its</a:t>
            </a:r>
          </a:p>
          <a:p>
            <a:pPr marL="0" indent="0" algn="l">
              <a:buNone/>
            </a:pPr>
            <a:r>
              <a:rPr lang="en-US" sz="17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"Graph Potential," which identifies records containing two</a:t>
            </a:r>
          </a:p>
          <a:p>
            <a:pPr marL="0" indent="0" algn="l">
              <a:buNone/>
            </a:pPr>
            <a:r>
              <a:rPr lang="en-US" sz="17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or more distinct entity types. This is crucial for constructing an interconnected knowledge graph.</a:t>
            </a:r>
            <a:endParaRPr lang="en-US" sz="1700" dirty="0">
              <a:latin typeface="Georgia" panose="020405020504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0637" y="3069907"/>
            <a:ext cx="203108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Finding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90637" y="3454390"/>
            <a:ext cx="5240367" cy="123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This assessment helps pinpoint </a:t>
            </a:r>
            <a:r>
              <a:rPr lang="en-US" sz="1500" b="1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high-value records</a:t>
            </a: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that</a:t>
            </a:r>
          </a:p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function as primary "relationship mines" within the dataset,</a:t>
            </a:r>
          </a:p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offering rich sources for entity-relationship extraction</a:t>
            </a:r>
          </a:p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essential for graph construction.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81756" y="4565755"/>
            <a:ext cx="2664435" cy="27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2E3C4E"/>
                </a:solidFill>
                <a:latin typeface="Georgia" panose="02040502050405020303" pitchFamily="18" charset="0"/>
                <a:ea typeface="Barlow Bold" pitchFamily="34" charset="-122"/>
                <a:cs typeface="Barlow Bold" pitchFamily="34" charset="-120"/>
              </a:rPr>
              <a:t>Record Composition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281756" y="5065233"/>
            <a:ext cx="4825504" cy="1516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Records with Single Entity:</a:t>
            </a: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These records are</a:t>
            </a:r>
          </a:p>
          <a:p>
            <a:pPr algn="l">
              <a:buSzPct val="100000"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       excellent for populating initial node attributes.</a:t>
            </a:r>
          </a:p>
          <a:p>
            <a:pPr algn="l">
              <a:buSzPct val="100000"/>
            </a:pPr>
            <a:endParaRPr lang="en-US" sz="1500" dirty="0">
              <a:latin typeface="Georgia" panose="020405020504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Records with Multiple Entities:</a:t>
            </a: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These form the</a:t>
            </a:r>
          </a:p>
          <a:p>
            <a:pPr algn="l">
              <a:buSzPct val="100000"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      core source for extracting graph edges and triplets,</a:t>
            </a:r>
          </a:p>
          <a:p>
            <a:pPr algn="l">
              <a:buSzPct val="100000"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       establishing relationships between nodes.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21057"/>
            <a:ext cx="7563227" cy="61799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1" name="Shape 8"/>
          <p:cNvSpPr/>
          <p:nvPr/>
        </p:nvSpPr>
        <p:spPr>
          <a:xfrm>
            <a:off x="7052369" y="6574079"/>
            <a:ext cx="128588" cy="128588"/>
          </a:xfrm>
          <a:prstGeom prst="roundRect">
            <a:avLst>
              <a:gd name="adj" fmla="val 14222"/>
            </a:avLst>
          </a:prstGeom>
          <a:solidFill>
            <a:srgbClr val="0C2C41"/>
          </a:solidFill>
          <a:ln/>
        </p:spPr>
        <p:txBody>
          <a:bodyPr/>
          <a:lstStyle/>
          <a:p>
            <a:endParaRPr lang="en-US" sz="1500">
              <a:latin typeface="Georgia" panose="0204050205040502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47810" y="6517773"/>
            <a:ext cx="16858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Records with Single Entity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355456" y="6574079"/>
            <a:ext cx="128588" cy="128588"/>
          </a:xfrm>
          <a:prstGeom prst="roundRect">
            <a:avLst>
              <a:gd name="adj" fmla="val 14222"/>
            </a:avLst>
          </a:prstGeom>
          <a:solidFill>
            <a:srgbClr val="2994D8"/>
          </a:solidFill>
          <a:ln/>
        </p:spPr>
        <p:txBody>
          <a:bodyPr/>
          <a:lstStyle/>
          <a:p>
            <a:endParaRPr lang="en-US" sz="1500">
              <a:latin typeface="Georgia" panose="02040502050405020303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44037" y="6517773"/>
            <a:ext cx="192369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Records with Multiple Entities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1756" y="7141927"/>
            <a:ext cx="14002956" cy="558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384653"/>
                </a:solidFill>
                <a:latin typeface="Georgia" panose="02040502050405020303" pitchFamily="18" charset="0"/>
                <a:ea typeface="Montserrat" pitchFamily="34" charset="-122"/>
                <a:cs typeface="Montserrat" pitchFamily="34" charset="-120"/>
              </a:rPr>
              <a:t>Upon completion of this assessment, the dataset is prepared, ensuring compatibility with NLP extraction libraries (e.g., SpaCy) and Graph Databases (e.g., Neo4j),           ready for the next phase of graph construction.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184730-7078-1B39-FAEA-29B6306A5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635" y="7700078"/>
            <a:ext cx="1816765" cy="5295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740</Words>
  <Application>Microsoft Office PowerPoint</Application>
  <PresentationFormat>Custom</PresentationFormat>
  <Paragraphs>83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Montserrat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Ansh Pratap Singh</cp:lastModifiedBy>
  <cp:revision>2</cp:revision>
  <dcterms:created xsi:type="dcterms:W3CDTF">2026-02-17T04:31:24Z</dcterms:created>
  <dcterms:modified xsi:type="dcterms:W3CDTF">2026-02-17T05:39:16Z</dcterms:modified>
</cp:coreProperties>
</file>